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61" r:id="rId4"/>
    <p:sldId id="263" r:id="rId5"/>
    <p:sldId id="264" r:id="rId6"/>
    <p:sldId id="265" r:id="rId7"/>
    <p:sldId id="266" r:id="rId8"/>
    <p:sldId id="267" r:id="rId9"/>
    <p:sldId id="268" r:id="rId10"/>
    <p:sldId id="269" r:id="rId11"/>
    <p:sldId id="270"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67" y="-48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22/09/1443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22/09/1443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22/09/1443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1575;&#1604;&#1605;&#1581;&#1585;&#1575;&#1579;%20&#1575;&#1604;&#1602;&#1585;&#1589;&#1610;%20&#1575;&#1604;&#1602;&#1604;&#1575;&#1576;.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1575;&#1604;&#1605;&#1581;&#1585;&#1575;&#1579;%20&#1575;&#1604;&#1605;&#1591;&#1585;&#1581;&#1610;%20&#1575;&#1604;&#1602;&#1604;&#1575;&#1576;.mp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lstStyle/>
          <a:p>
            <a:r>
              <a:rPr lang="ar-IQ" b="1" dirty="0" smtClean="0">
                <a:solidFill>
                  <a:srgbClr val="C00000"/>
                </a:solidFill>
              </a:rPr>
              <a:t>المقدمة</a:t>
            </a:r>
            <a:endParaRPr lang="ar-IQ" b="1" dirty="0">
              <a:solidFill>
                <a:srgbClr val="C00000"/>
              </a:solidFill>
            </a:endParaRPr>
          </a:p>
        </p:txBody>
      </p:sp>
      <p:sp>
        <p:nvSpPr>
          <p:cNvPr id="3" name="عنصر نائب للمحتوى 2"/>
          <p:cNvSpPr>
            <a:spLocks noGrp="1"/>
          </p:cNvSpPr>
          <p:nvPr>
            <p:ph idx="1"/>
          </p:nvPr>
        </p:nvSpPr>
        <p:spPr>
          <a:xfrm>
            <a:off x="467544" y="1052736"/>
            <a:ext cx="8229600" cy="5328592"/>
          </a:xfrm>
        </p:spPr>
        <p:txBody>
          <a:bodyPr>
            <a:noAutofit/>
          </a:bodyPr>
          <a:lstStyle/>
          <a:p>
            <a:pPr algn="just"/>
            <a:r>
              <a:rPr lang="ar-IQ" sz="2200" dirty="0" smtClean="0"/>
              <a:t>تعتبر معدات تهيئة التربة من اهم </a:t>
            </a:r>
            <a:r>
              <a:rPr lang="ar-IQ" sz="2200" dirty="0" err="1" smtClean="0"/>
              <a:t>الالآت</a:t>
            </a:r>
            <a:r>
              <a:rPr lang="ar-IQ" sz="2200" dirty="0" smtClean="0"/>
              <a:t> المستخدمة في مجال مكننة الآلات الزراعية اذ تشمل المعدات التي تعمل بالعمليات الحقلية ما قبل الزراعة (من التسوية والتعديل والحراثة والتنعيم والحدل والتخطيط وتقسيم الارض وانشاء السواقي والمبازل وتكسير الطبقات الصماء) وما بعد الزراعة (من عمليات خدمة المحصول).</a:t>
            </a:r>
          </a:p>
          <a:p>
            <a:pPr algn="just"/>
            <a:r>
              <a:rPr lang="ar-IQ" sz="2200" dirty="0" smtClean="0"/>
              <a:t>وفي مجمل هذه العمليات تبرز لنا دور الآلات الزراعية في رفع مستوى الانتاج الزراعية وجودته.</a:t>
            </a:r>
          </a:p>
          <a:p>
            <a:pPr algn="just"/>
            <a:r>
              <a:rPr lang="ar-IQ" sz="2200" dirty="0"/>
              <a:t>لذا كان من </a:t>
            </a:r>
            <a:r>
              <a:rPr lang="ar-IQ" sz="2200" dirty="0" smtClean="0"/>
              <a:t>الضروري </a:t>
            </a:r>
            <a:r>
              <a:rPr lang="ar-IQ" sz="2200" dirty="0"/>
              <a:t>التعرف على هذه الآلات بالتفصيل وآلية عمل كل منها والظروف المناسبة لتشغيلها فضلا عن الطريقة الصحيحة لضبط اجزائها قبل العمل والاجراءات التي يجب اتباعها اثناء العمل وبعده للمحافظة على الآلة واعطاءها اعلى اداء خلال عملها </a:t>
            </a:r>
            <a:r>
              <a:rPr lang="ar-IQ" sz="2200" dirty="0" err="1"/>
              <a:t>بالاضافة</a:t>
            </a:r>
            <a:r>
              <a:rPr lang="ar-IQ" sz="2200" dirty="0"/>
              <a:t> الى قواعد السلامة والامان التي يجب اتباعاها حفاظاً على الآلة والمشغل</a:t>
            </a:r>
            <a:r>
              <a:rPr lang="ar-IQ" sz="2200" dirty="0" smtClean="0"/>
              <a:t>.</a:t>
            </a:r>
          </a:p>
          <a:p>
            <a:pPr algn="just"/>
            <a:r>
              <a:rPr lang="ar-IQ" sz="2200" dirty="0"/>
              <a:t>كما ان عملية تشغيل الآلات الزراعية هي عملية اقتصادية تتضمن </a:t>
            </a:r>
            <a:r>
              <a:rPr lang="ar-IQ" sz="2200" dirty="0" err="1"/>
              <a:t>صرفيات</a:t>
            </a:r>
            <a:r>
              <a:rPr lang="ar-IQ" sz="2200" dirty="0"/>
              <a:t> وقود وجهد ووقت لذا كان لا بد من التعرف على التطبيقات الحسابية التي تمكننا من تحديد الآلة المناسبة مع الجرار المناسب للعملية الزراعية المحددة </a:t>
            </a:r>
            <a:r>
              <a:rPr lang="ar-IQ" sz="2200" dirty="0" err="1"/>
              <a:t>بالاضافة</a:t>
            </a:r>
            <a:r>
              <a:rPr lang="ar-IQ" sz="2200" dirty="0"/>
              <a:t> الى تحديد العوامل الاخرى الداخلة بالعمل كالسرعة وعمق العمل.</a:t>
            </a:r>
          </a:p>
          <a:p>
            <a:pPr algn="just"/>
            <a:endParaRPr lang="ar-IQ" sz="2200" dirty="0"/>
          </a:p>
          <a:p>
            <a:pPr algn="just"/>
            <a:endParaRPr lang="ar-IQ" sz="2200" dirty="0"/>
          </a:p>
        </p:txBody>
      </p:sp>
    </p:spTree>
    <p:extLst>
      <p:ext uri="{BB962C8B-B14F-4D97-AF65-F5344CB8AC3E}">
        <p14:creationId xmlns:p14="http://schemas.microsoft.com/office/powerpoint/2010/main" val="2970383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260648"/>
            <a:ext cx="7688833" cy="504056"/>
          </a:xfrm>
        </p:spPr>
        <p:txBody>
          <a:bodyPr>
            <a:normAutofit fontScale="90000"/>
          </a:bodyPr>
          <a:lstStyle/>
          <a:p>
            <a:pPr algn="ctr"/>
            <a:r>
              <a:rPr lang="ar-IQ" sz="2800" dirty="0" smtClean="0">
                <a:solidFill>
                  <a:srgbClr val="00B0F0"/>
                </a:solidFill>
              </a:rPr>
              <a:t>المحراث القرصي القلاب</a:t>
            </a:r>
            <a:endParaRPr lang="ar-IQ" sz="2800" dirty="0">
              <a:solidFill>
                <a:srgbClr val="00B0F0"/>
              </a:solidFill>
            </a:endParaRPr>
          </a:p>
        </p:txBody>
      </p:sp>
      <p:sp>
        <p:nvSpPr>
          <p:cNvPr id="5" name="عنصر نائب للنص 4"/>
          <p:cNvSpPr>
            <a:spLocks noGrp="1"/>
          </p:cNvSpPr>
          <p:nvPr>
            <p:ph type="body" sz="half" idx="2"/>
          </p:nvPr>
        </p:nvSpPr>
        <p:spPr>
          <a:xfrm>
            <a:off x="5364089" y="838970"/>
            <a:ext cx="3168352" cy="3166094"/>
          </a:xfrm>
        </p:spPr>
        <p:txBody>
          <a:bodyPr>
            <a:noAutofit/>
          </a:bodyPr>
          <a:lstStyle/>
          <a:p>
            <a:pPr marL="342900" indent="-342900" algn="just">
              <a:buFont typeface="Arial" panose="020B0604020202020204" pitchFamily="34" charset="0"/>
              <a:buChar char="•"/>
            </a:pPr>
            <a:r>
              <a:rPr lang="ar-IQ" sz="2200" dirty="0" smtClean="0"/>
              <a:t>يتكون المحراث القرصي القلاب من: </a:t>
            </a:r>
            <a:r>
              <a:rPr lang="ar-IQ" sz="2200" b="1" dirty="0" smtClean="0"/>
              <a:t>الهيكل</a:t>
            </a:r>
            <a:r>
              <a:rPr lang="ar-IQ" sz="2200" dirty="0"/>
              <a:t> </a:t>
            </a:r>
            <a:r>
              <a:rPr lang="ar-IQ" sz="2200" b="1" dirty="0" smtClean="0"/>
              <a:t>ونقاط الربط الثلاث</a:t>
            </a:r>
            <a:r>
              <a:rPr lang="ar-IQ" sz="2200" dirty="0" smtClean="0"/>
              <a:t>, </a:t>
            </a:r>
            <a:r>
              <a:rPr lang="ar-IQ" sz="2200" b="1" dirty="0" smtClean="0"/>
              <a:t>والساق</a:t>
            </a:r>
            <a:r>
              <a:rPr lang="ar-IQ" sz="2200" dirty="0" smtClean="0"/>
              <a:t>, </a:t>
            </a:r>
            <a:r>
              <a:rPr lang="ar-IQ" sz="2200" b="1" dirty="0" smtClean="0"/>
              <a:t>والاقراص </a:t>
            </a:r>
            <a:r>
              <a:rPr lang="ar-IQ" sz="2200" b="1" dirty="0" err="1" smtClean="0"/>
              <a:t>والقاشطة</a:t>
            </a:r>
            <a:r>
              <a:rPr lang="ar-IQ" sz="2200" b="1" dirty="0" smtClean="0"/>
              <a:t> وعجلة الاخدود الخلفية.</a:t>
            </a:r>
          </a:p>
          <a:p>
            <a:pPr marL="342900" indent="-342900" algn="just">
              <a:buFont typeface="Arial" panose="020B0604020202020204" pitchFamily="34" charset="0"/>
              <a:buChar char="•"/>
            </a:pPr>
            <a:r>
              <a:rPr lang="ar-IQ" sz="2200" dirty="0" smtClean="0"/>
              <a:t>تثبت الاقراص على السيقان بواسطة كراسي تحميل (</a:t>
            </a:r>
            <a:r>
              <a:rPr lang="ar-IQ" sz="2200" dirty="0" err="1" smtClean="0"/>
              <a:t>رولمان</a:t>
            </a:r>
            <a:r>
              <a:rPr lang="ar-IQ" sz="2200" dirty="0" smtClean="0"/>
              <a:t> بلي) تسمح بدورانها</a:t>
            </a:r>
            <a:endParaRPr lang="ar-IQ" sz="2200" dirty="0"/>
          </a:p>
        </p:txBody>
      </p:sp>
      <p:sp>
        <p:nvSpPr>
          <p:cNvPr id="3" name="مستطيل 2"/>
          <p:cNvSpPr/>
          <p:nvPr/>
        </p:nvSpPr>
        <p:spPr>
          <a:xfrm>
            <a:off x="568127" y="4257670"/>
            <a:ext cx="7884368" cy="2123658"/>
          </a:xfrm>
          <a:prstGeom prst="rect">
            <a:avLst/>
          </a:prstGeom>
        </p:spPr>
        <p:txBody>
          <a:bodyPr wrap="square">
            <a:spAutoFit/>
          </a:bodyPr>
          <a:lstStyle/>
          <a:p>
            <a:pPr marL="285750" indent="-285750" algn="just">
              <a:buFont typeface="Arial" panose="020B0604020202020204" pitchFamily="34" charset="0"/>
              <a:buChar char="•"/>
            </a:pPr>
            <a:r>
              <a:rPr lang="ar-IQ" sz="2200" dirty="0" smtClean="0"/>
              <a:t>يعمل القرص على اختراق التربة من خلال حافته الحادة ليحتضن التربة داخل تقعره مما يسلط ضغطاً على التربة بتقدم المحراث الى الامام اثناء العمل وبتصادم كتل التربة مع بعضها البعض مما يسبب تتفتت التربة وباستمرار تقدم المحراث الى الامام وبدوران القرص حول نفسة يرفع التربة الى الاعلى لتقوم </a:t>
            </a:r>
            <a:r>
              <a:rPr lang="ar-IQ" sz="2200" dirty="0" err="1" smtClean="0"/>
              <a:t>القاشطة</a:t>
            </a:r>
            <a:r>
              <a:rPr lang="ar-IQ" sz="2200" dirty="0" smtClean="0"/>
              <a:t> بتنظيف القرص من الاتربة الملتصقة به وقلب التربة داخل اخدود خط الحراثة السابق وبذلك يعمل القرص مع </a:t>
            </a:r>
            <a:r>
              <a:rPr lang="ar-IQ" sz="2200" dirty="0" err="1" smtClean="0"/>
              <a:t>القاشطة</a:t>
            </a:r>
            <a:r>
              <a:rPr lang="ar-IQ" sz="2200" dirty="0" smtClean="0"/>
              <a:t> عمل بدن المحراث المطرحي القلاب.</a:t>
            </a:r>
            <a:endParaRPr lang="ar-IQ"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9"/>
            <a:ext cx="4668715"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683568" y="3582541"/>
            <a:ext cx="7452320" cy="769441"/>
          </a:xfrm>
          <a:prstGeom prst="rect">
            <a:avLst/>
          </a:prstGeom>
        </p:spPr>
        <p:txBody>
          <a:bodyPr wrap="square">
            <a:spAutoFit/>
          </a:bodyPr>
          <a:lstStyle/>
          <a:p>
            <a:pPr algn="just"/>
            <a:r>
              <a:rPr lang="ar-IQ" sz="2200" dirty="0"/>
              <a:t>اثناء العمل نتيجة الاحتكاك بينها وبين التربة مما يقلل من قوة السحب مقارنة بالمحراث المطرحي القلاب.</a:t>
            </a:r>
          </a:p>
        </p:txBody>
      </p:sp>
    </p:spTree>
    <p:extLst>
      <p:ext uri="{BB962C8B-B14F-4D97-AF65-F5344CB8AC3E}">
        <p14:creationId xmlns:p14="http://schemas.microsoft.com/office/powerpoint/2010/main" val="355735767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a:bodyPr>
          <a:lstStyle/>
          <a:p>
            <a:pPr algn="just"/>
            <a:r>
              <a:rPr lang="ar-IQ" sz="2200" dirty="0" smtClean="0"/>
              <a:t>نتيجة لعمل الاقراص على تفكيك وقطع وتفتيت وخلط وقلب التربة فان الاقراص تتعرض الى قوى جانبية وعمودية تؤثر عليه على شكل عزوم جانبية وطولية كما في المحراث المطرحي القلاب لذا تعمل عجلة الاخدود الخلفية على مواجهة تلك العزوم من خلال استنادها الى جدار وقعر الاخدود بزاوية </a:t>
            </a:r>
            <a:r>
              <a:rPr lang="en-US" sz="2200" dirty="0" smtClean="0"/>
              <a:t>45</a:t>
            </a:r>
            <a:r>
              <a:rPr lang="en-US" sz="2200" baseline="30000" dirty="0" smtClean="0"/>
              <a:t>O</a:t>
            </a:r>
            <a:r>
              <a:rPr lang="ar-IQ" sz="2200" dirty="0" smtClean="0"/>
              <a:t> كما يجب ان تكون الساق متينة وصلبة تقاوم القوى الجانبية المؤثرة على الاقراص وكذلك يجب ان تكون الاقراص صلبة مقاومة للكسر.</a:t>
            </a:r>
          </a:p>
          <a:p>
            <a:pPr algn="just"/>
            <a:r>
              <a:rPr lang="ar-IQ" sz="2200" dirty="0" smtClean="0">
                <a:hlinkClick r:id="rId2" action="ppaction://hlinkfile"/>
              </a:rPr>
              <a:t>فيديو توضيحي لعمل المحراث القرصي القلاب</a:t>
            </a:r>
            <a:endParaRPr lang="ar-IQ" sz="2200" dirty="0"/>
          </a:p>
        </p:txBody>
      </p:sp>
    </p:spTree>
    <p:extLst>
      <p:ext uri="{BB962C8B-B14F-4D97-AF65-F5344CB8AC3E}">
        <p14:creationId xmlns:p14="http://schemas.microsoft.com/office/powerpoint/2010/main" val="203184138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C00000"/>
                </a:solidFill>
              </a:rPr>
              <a:t>تقسيم معدات تهيئة التربة</a:t>
            </a:r>
            <a:endParaRPr lang="ar-IQ" b="1" dirty="0">
              <a:solidFill>
                <a:srgbClr val="C00000"/>
              </a:solidFill>
            </a:endParaRPr>
          </a:p>
        </p:txBody>
      </p:sp>
      <p:sp>
        <p:nvSpPr>
          <p:cNvPr id="3" name="عنصر نائب للمحتوى 2"/>
          <p:cNvSpPr>
            <a:spLocks noGrp="1"/>
          </p:cNvSpPr>
          <p:nvPr>
            <p:ph idx="1"/>
          </p:nvPr>
        </p:nvSpPr>
        <p:spPr>
          <a:xfrm>
            <a:off x="395536" y="1196752"/>
            <a:ext cx="8229600" cy="5256584"/>
          </a:xfrm>
        </p:spPr>
        <p:txBody>
          <a:bodyPr>
            <a:noAutofit/>
          </a:bodyPr>
          <a:lstStyle/>
          <a:p>
            <a:pPr algn="just"/>
            <a:r>
              <a:rPr lang="ar-IQ" sz="2200" dirty="0" smtClean="0"/>
              <a:t>تقسم معدات تهيئة التربة تبعاً لتصنيفات متعددة اشهرها التقسيم المعتمد على دورها في العملية الزراعية وهي كالآتي:</a:t>
            </a:r>
          </a:p>
          <a:p>
            <a:pPr algn="just"/>
            <a:r>
              <a:rPr lang="ar-IQ" sz="2200" dirty="0" smtClean="0">
                <a:solidFill>
                  <a:srgbClr val="FF0000"/>
                </a:solidFill>
              </a:rPr>
              <a:t>معدات تهيئة التربة الاولية: </a:t>
            </a:r>
            <a:r>
              <a:rPr lang="ar-IQ" sz="2200" dirty="0" smtClean="0"/>
              <a:t>وهي المعدات التي تستخدم العمليات الاساسية التي تجرى في اغلب الحقول الزراعية لتحضير التربة للزراعة واهمها عمليات الحراثة.</a:t>
            </a:r>
          </a:p>
          <a:p>
            <a:pPr algn="just"/>
            <a:r>
              <a:rPr lang="ar-IQ" sz="2200" dirty="0" smtClean="0">
                <a:solidFill>
                  <a:srgbClr val="FF0000"/>
                </a:solidFill>
              </a:rPr>
              <a:t>معدات تهيئة التربة الثانوية: </a:t>
            </a:r>
            <a:r>
              <a:rPr lang="ar-IQ" sz="2200" dirty="0" smtClean="0"/>
              <a:t>وهي المعدات التي تستخدم في العمليات التي تلي العمليات الاساسية واهمها عمليات الحدل والتسوية والتنعيم.</a:t>
            </a:r>
          </a:p>
          <a:p>
            <a:pPr algn="just"/>
            <a:r>
              <a:rPr lang="ar-IQ" sz="2200" dirty="0">
                <a:solidFill>
                  <a:srgbClr val="FF0000"/>
                </a:solidFill>
              </a:rPr>
              <a:t>معدات الاستخدام الخاص:</a:t>
            </a:r>
            <a:r>
              <a:rPr lang="ar-IQ" sz="2200" dirty="0"/>
              <a:t> وهي معدات تستخدم في حالات محددة مثل عملية تكسير الطبقة الصماء او انشاء المبازل المولية.</a:t>
            </a:r>
          </a:p>
          <a:p>
            <a:pPr algn="just"/>
            <a:r>
              <a:rPr lang="ar-IQ" sz="2200" dirty="0">
                <a:solidFill>
                  <a:srgbClr val="FF0000"/>
                </a:solidFill>
              </a:rPr>
              <a:t>معدات تقسيم الارض والتخطيط وفتح السواقي:</a:t>
            </a:r>
            <a:r>
              <a:rPr lang="ar-IQ" sz="2200" dirty="0"/>
              <a:t> وهذه المعدات تستخدم قبل عملية الزراعة في انشاء السواقي الرئيسية والفرعية وتقسيم الارض وتخطيطها بما يناسب المحصول المراد زراعته.</a:t>
            </a:r>
          </a:p>
          <a:p>
            <a:pPr algn="just"/>
            <a:r>
              <a:rPr lang="ar-IQ" sz="2200" dirty="0">
                <a:solidFill>
                  <a:srgbClr val="FF0000"/>
                </a:solidFill>
              </a:rPr>
              <a:t>معدات خدمة المحصول:</a:t>
            </a:r>
            <a:r>
              <a:rPr lang="ar-IQ" sz="2200" dirty="0"/>
              <a:t> وتشمل معدات المكافحة الميكانيكية والتي تقوم بعمليات العزق للأعشاب والادغال التي تنمو مع المحصول الرئيسي وتنافسه على الغذاء والماء. بالإضافة الى عمل هذه المعدات على تحسين ظروف التهوية للتربة</a:t>
            </a:r>
            <a:r>
              <a:rPr lang="ar-IQ" sz="2200" dirty="0" smtClean="0"/>
              <a:t>.</a:t>
            </a:r>
            <a:endParaRPr lang="ar-IQ" sz="2200" dirty="0"/>
          </a:p>
        </p:txBody>
      </p:sp>
    </p:spTree>
    <p:extLst>
      <p:ext uri="{BB962C8B-B14F-4D97-AF65-F5344CB8AC3E}">
        <p14:creationId xmlns:p14="http://schemas.microsoft.com/office/powerpoint/2010/main" val="72024971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256"/>
            <a:ext cx="8229600" cy="1143000"/>
          </a:xfrm>
        </p:spPr>
        <p:txBody>
          <a:bodyPr/>
          <a:lstStyle/>
          <a:p>
            <a:r>
              <a:rPr lang="ar-IQ" dirty="0" smtClean="0">
                <a:solidFill>
                  <a:srgbClr val="FF0000"/>
                </a:solidFill>
              </a:rPr>
              <a:t>معدات تهيئة التربة الاولية</a:t>
            </a:r>
            <a:endParaRPr lang="ar-IQ" dirty="0">
              <a:solidFill>
                <a:srgbClr val="FF0000"/>
              </a:solidFill>
            </a:endParaRPr>
          </a:p>
        </p:txBody>
      </p:sp>
      <p:sp>
        <p:nvSpPr>
          <p:cNvPr id="3" name="عنصر نائب للمحتوى 2"/>
          <p:cNvSpPr>
            <a:spLocks noGrp="1"/>
          </p:cNvSpPr>
          <p:nvPr>
            <p:ph idx="1"/>
          </p:nvPr>
        </p:nvSpPr>
        <p:spPr>
          <a:xfrm>
            <a:off x="457200" y="908720"/>
            <a:ext cx="8229600" cy="5544616"/>
          </a:xfrm>
        </p:spPr>
        <p:txBody>
          <a:bodyPr>
            <a:noAutofit/>
          </a:bodyPr>
          <a:lstStyle/>
          <a:p>
            <a:pPr algn="just"/>
            <a:r>
              <a:rPr lang="ar-IQ" sz="2200" dirty="0" smtClean="0"/>
              <a:t>اهم عملية تجرى للتربة قبل الزراعة هي الحراثة وتعرف الحراثة على انها عملية اعادة تنظيم جسم التربة بهدف اعداد مهد مناسب </a:t>
            </a:r>
            <a:r>
              <a:rPr lang="ar-IQ" sz="2200" dirty="0" err="1" smtClean="0"/>
              <a:t>لانبات</a:t>
            </a:r>
            <a:r>
              <a:rPr lang="ar-IQ" sz="2200" dirty="0" smtClean="0"/>
              <a:t> ونمو البذرة وهي تتضمن واحدة او اكثر من العمليات التالية </a:t>
            </a:r>
            <a:r>
              <a:rPr lang="ar-IQ" sz="2200" dirty="0" err="1" smtClean="0"/>
              <a:t>اوجميعها</a:t>
            </a:r>
            <a:r>
              <a:rPr lang="ar-IQ" sz="2200" dirty="0" smtClean="0"/>
              <a:t>:</a:t>
            </a:r>
          </a:p>
          <a:p>
            <a:pPr algn="just"/>
            <a:r>
              <a:rPr lang="ar-IQ" sz="2200" dirty="0" smtClean="0"/>
              <a:t>1. تفكيك التربة</a:t>
            </a:r>
          </a:p>
          <a:p>
            <a:pPr algn="just"/>
            <a:r>
              <a:rPr lang="ar-IQ" sz="2200" dirty="0" smtClean="0"/>
              <a:t>2. تفتيت التربة</a:t>
            </a:r>
          </a:p>
          <a:p>
            <a:pPr algn="just"/>
            <a:r>
              <a:rPr lang="ar-IQ" sz="2200" dirty="0" smtClean="0"/>
              <a:t>3. خلط كتل التربة مع بعضها البعض او مع بعض المواد المضافة اليها.</a:t>
            </a:r>
          </a:p>
          <a:p>
            <a:pPr algn="just"/>
            <a:r>
              <a:rPr lang="ar-IQ" sz="2200" dirty="0" smtClean="0"/>
              <a:t>4. قلب التربة.</a:t>
            </a:r>
          </a:p>
          <a:p>
            <a:pPr algn="just"/>
            <a:r>
              <a:rPr lang="ar-IQ" sz="2200" dirty="0"/>
              <a:t>ان لكل حقل ظروفه الخاصة التي تفرض على المزارعين التقيد بعملية من العمليات السابقة في الحراثة او اجراءها جميعها فمثلاً الاراضي الرملية تحتاج التربة الى تفكيك فقط بينما في الاراضي الطينية تحتاج التربة الى تفكيك وتفتيت وقلب التربة وخلطها اما في الاراضي </a:t>
            </a:r>
            <a:r>
              <a:rPr lang="ar-IQ" sz="2200" dirty="0" err="1"/>
              <a:t>المدغلة</a:t>
            </a:r>
            <a:r>
              <a:rPr lang="ar-IQ" sz="2200" dirty="0"/>
              <a:t> فقد تحتاج التربة الى تفكيك وقلب للتخلص من الادغال بتعريض جذورها الى اشعة الشمس كما ان اضافة بعض المحسنات الى التربة قد يتطلب تفكيك التربة وقلبها او خلط هذه المحسنات مع التربة فقط. وهكذا فان تنوع الاحتياجات سبب بتنوع العمليات المطلوبة مما ادى الى تنوع الآلات التي تؤدي هذه العمليات لذا توجد اربعة انواع رئيسية من آلات الحراثة وهي</a:t>
            </a:r>
            <a:r>
              <a:rPr lang="ar-IQ" sz="2200" dirty="0" smtClean="0"/>
              <a:t>:</a:t>
            </a:r>
            <a:endParaRPr lang="ar-IQ" sz="2200" dirty="0"/>
          </a:p>
        </p:txBody>
      </p:sp>
    </p:spTree>
    <p:extLst>
      <p:ext uri="{BB962C8B-B14F-4D97-AF65-F5344CB8AC3E}">
        <p14:creationId xmlns:p14="http://schemas.microsoft.com/office/powerpoint/2010/main" val="573068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251520" y="260648"/>
            <a:ext cx="4040188" cy="639762"/>
          </a:xfrm>
        </p:spPr>
        <p:txBody>
          <a:bodyPr/>
          <a:lstStyle/>
          <a:p>
            <a:pPr algn="ctr"/>
            <a:r>
              <a:rPr lang="ar-IQ" dirty="0" smtClean="0"/>
              <a:t>المحراث القرصي القلاب</a:t>
            </a:r>
            <a:endParaRPr lang="ar-IQ" dirty="0"/>
          </a:p>
        </p:txBody>
      </p:sp>
      <p:pic>
        <p:nvPicPr>
          <p:cNvPr id="8" name="عنصر نائب للمحتوى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0304"/>
          <a:stretch/>
        </p:blipFill>
        <p:spPr>
          <a:xfrm>
            <a:off x="590649" y="908720"/>
            <a:ext cx="3672489" cy="2232248"/>
          </a:xfrm>
        </p:spPr>
      </p:pic>
      <p:sp>
        <p:nvSpPr>
          <p:cNvPr id="5" name="عنصر نائب للنص 4"/>
          <p:cNvSpPr>
            <a:spLocks noGrp="1"/>
          </p:cNvSpPr>
          <p:nvPr>
            <p:ph type="body" sz="quarter" idx="3"/>
          </p:nvPr>
        </p:nvSpPr>
        <p:spPr>
          <a:xfrm>
            <a:off x="4716016" y="116632"/>
            <a:ext cx="4041775" cy="639762"/>
          </a:xfrm>
        </p:spPr>
        <p:txBody>
          <a:bodyPr/>
          <a:lstStyle/>
          <a:p>
            <a:pPr algn="ctr"/>
            <a:r>
              <a:rPr lang="ar-IQ" dirty="0" smtClean="0"/>
              <a:t>المحراث المطرحي القلاب</a:t>
            </a:r>
            <a:endParaRPr lang="ar-IQ"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03882" y="908720"/>
            <a:ext cx="3122025" cy="2232248"/>
          </a:xfrm>
        </p:spPr>
      </p:pic>
      <p:sp>
        <p:nvSpPr>
          <p:cNvPr id="10" name="عنصر نائب للنص 4"/>
          <p:cNvSpPr txBox="1">
            <a:spLocks/>
          </p:cNvSpPr>
          <p:nvPr/>
        </p:nvSpPr>
        <p:spPr>
          <a:xfrm>
            <a:off x="4644008" y="3501008"/>
            <a:ext cx="4041775" cy="639762"/>
          </a:xfrm>
          <a:prstGeom prst="rect">
            <a:avLst/>
          </a:prstGeom>
        </p:spPr>
        <p:txBody>
          <a:bodyPr vert="horz" lIns="91440" tIns="45720" rIns="91440" bIns="45720" rtlCol="1" anchor="b">
            <a:normAutofit/>
          </a:bodyPr>
          <a:lstStyle>
            <a:lvl1pPr marL="0" indent="0" algn="r" defTabSz="914400" rtl="1"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ar-IQ" dirty="0" smtClean="0"/>
              <a:t>المحراث الحفار</a:t>
            </a:r>
            <a:endParaRPr lang="ar-IQ" dirty="0"/>
          </a:p>
        </p:txBody>
      </p:sp>
      <p:pic>
        <p:nvPicPr>
          <p:cNvPr id="1026" name="Picture 2" descr="C:\Users\ضياء\OneDrive\Desktop\المحاضرة الاولى\images (13).jpeg"/>
          <p:cNvPicPr>
            <a:picLocks noChangeAspect="1" noChangeArrowheads="1"/>
          </p:cNvPicPr>
          <p:nvPr/>
        </p:nvPicPr>
        <p:blipFill rotWithShape="1">
          <a:blip r:embed="rId4">
            <a:extLst>
              <a:ext uri="{28A0092B-C50C-407E-A947-70E740481C1C}">
                <a14:useLocalDpi xmlns:a14="http://schemas.microsoft.com/office/drawing/2010/main" val="0"/>
              </a:ext>
            </a:extLst>
          </a:blip>
          <a:srcRect b="15737"/>
          <a:stretch/>
        </p:blipFill>
        <p:spPr bwMode="auto">
          <a:xfrm>
            <a:off x="4896523" y="4221088"/>
            <a:ext cx="3536743" cy="2232248"/>
          </a:xfrm>
          <a:prstGeom prst="rect">
            <a:avLst/>
          </a:prstGeom>
          <a:noFill/>
          <a:extLst>
            <a:ext uri="{909E8E84-426E-40DD-AFC4-6F175D3DCCD1}">
              <a14:hiddenFill xmlns:a14="http://schemas.microsoft.com/office/drawing/2010/main">
                <a:solidFill>
                  <a:srgbClr val="FFFFFF"/>
                </a:solidFill>
              </a14:hiddenFill>
            </a:ext>
          </a:extLst>
        </p:spPr>
      </p:pic>
      <p:sp>
        <p:nvSpPr>
          <p:cNvPr id="13" name="عنصر نائب للنص 4"/>
          <p:cNvSpPr txBox="1">
            <a:spLocks/>
          </p:cNvSpPr>
          <p:nvPr/>
        </p:nvSpPr>
        <p:spPr>
          <a:xfrm>
            <a:off x="729083" y="3501008"/>
            <a:ext cx="4041775" cy="639762"/>
          </a:xfrm>
          <a:prstGeom prst="rect">
            <a:avLst/>
          </a:prstGeom>
        </p:spPr>
        <p:txBody>
          <a:bodyPr vert="horz" lIns="91440" tIns="45720" rIns="91440" bIns="45720" rtlCol="1" anchor="b">
            <a:normAutofit/>
          </a:bodyPr>
          <a:lstStyle>
            <a:lvl1pPr marL="0" indent="0" algn="r" defTabSz="914400" rtl="1"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ar-IQ" dirty="0" smtClean="0"/>
              <a:t>المحراث الدوراني</a:t>
            </a:r>
            <a:endParaRPr lang="ar-IQ" dirty="0"/>
          </a:p>
        </p:txBody>
      </p:sp>
      <p:pic>
        <p:nvPicPr>
          <p:cNvPr id="1028" name="Picture 4" descr="محراث دوراني من النوع الخفيف – Diamond Internati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83" y="4208857"/>
            <a:ext cx="346934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144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073427"/>
          </a:xfrm>
        </p:spPr>
        <p:txBody>
          <a:bodyPr>
            <a:normAutofit/>
          </a:bodyPr>
          <a:lstStyle/>
          <a:p>
            <a:pPr algn="just"/>
            <a:r>
              <a:rPr lang="ar-IQ" sz="2200" dirty="0" smtClean="0"/>
              <a:t>ان العملية الناتجة من استخدام اي من المحاريث السابقة هي عملية حراثة لكنها تختلف من محراث الى اخر نتيجة </a:t>
            </a:r>
            <a:r>
              <a:rPr lang="ar-IQ" sz="2200" dirty="0" err="1" smtClean="0"/>
              <a:t>لأختلاف</a:t>
            </a:r>
            <a:r>
              <a:rPr lang="ar-IQ" sz="2200" dirty="0" smtClean="0"/>
              <a:t> تأثيرها على التربة ومظهر التربة بعد اجراء هذه العملية فهذه المحاريث تقوم بمهامها </a:t>
            </a:r>
            <a:r>
              <a:rPr lang="ar-IQ" sz="2200" dirty="0" err="1" smtClean="0"/>
              <a:t>كلآتي</a:t>
            </a:r>
            <a:r>
              <a:rPr lang="ar-IQ" sz="2200" dirty="0" smtClean="0"/>
              <a:t>:</a:t>
            </a:r>
          </a:p>
          <a:p>
            <a:endParaRPr lang="ar-IQ" sz="2200" dirty="0" smtClean="0"/>
          </a:p>
        </p:txBody>
      </p:sp>
      <p:graphicFrame>
        <p:nvGraphicFramePr>
          <p:cNvPr id="4" name="جدول 3"/>
          <p:cNvGraphicFramePr>
            <a:graphicFrameLocks noGrp="1"/>
          </p:cNvGraphicFramePr>
          <p:nvPr>
            <p:extLst>
              <p:ext uri="{D42A27DB-BD31-4B8C-83A1-F6EECF244321}">
                <p14:modId xmlns:p14="http://schemas.microsoft.com/office/powerpoint/2010/main" val="2443017996"/>
              </p:ext>
            </p:extLst>
          </p:nvPr>
        </p:nvGraphicFramePr>
        <p:xfrm>
          <a:off x="611560" y="2492896"/>
          <a:ext cx="7824192" cy="2468880"/>
        </p:xfrm>
        <a:graphic>
          <a:graphicData uri="http://schemas.openxmlformats.org/drawingml/2006/table">
            <a:tbl>
              <a:tblPr rtl="1" firstRow="1" bandRow="1">
                <a:tableStyleId>{5C22544A-7EE6-4342-B048-85BDC9FD1C3A}</a:tableStyleId>
              </a:tblPr>
              <a:tblGrid>
                <a:gridCol w="3912096"/>
                <a:gridCol w="3912096"/>
              </a:tblGrid>
              <a:tr h="370840">
                <a:tc>
                  <a:txBody>
                    <a:bodyPr/>
                    <a:lstStyle/>
                    <a:p>
                      <a:pPr algn="ctr" rtl="1"/>
                      <a:r>
                        <a:rPr lang="ar-IQ" sz="2200" dirty="0" smtClean="0">
                          <a:solidFill>
                            <a:schemeClr val="tx1"/>
                          </a:solidFill>
                        </a:rPr>
                        <a:t>المحراث</a:t>
                      </a:r>
                      <a:endParaRPr lang="ar-IQ" sz="2200" dirty="0">
                        <a:solidFill>
                          <a:schemeClr val="tx1"/>
                        </a:solidFill>
                      </a:endParaRPr>
                    </a:p>
                  </a:txBody>
                  <a:tcPr>
                    <a:solidFill>
                      <a:schemeClr val="accent6">
                        <a:lumMod val="40000"/>
                        <a:lumOff val="60000"/>
                      </a:schemeClr>
                    </a:solidFill>
                  </a:tcPr>
                </a:tc>
                <a:tc>
                  <a:txBody>
                    <a:bodyPr/>
                    <a:lstStyle/>
                    <a:p>
                      <a:pPr algn="ctr" rtl="1"/>
                      <a:r>
                        <a:rPr lang="ar-IQ" sz="2200" dirty="0" smtClean="0">
                          <a:solidFill>
                            <a:schemeClr val="tx1"/>
                          </a:solidFill>
                        </a:rPr>
                        <a:t>المهام</a:t>
                      </a:r>
                      <a:r>
                        <a:rPr lang="ar-IQ" sz="2200" baseline="0" dirty="0" smtClean="0">
                          <a:solidFill>
                            <a:schemeClr val="tx1"/>
                          </a:solidFill>
                        </a:rPr>
                        <a:t> التي يؤديها</a:t>
                      </a:r>
                      <a:endParaRPr lang="ar-IQ" sz="2200" dirty="0">
                        <a:solidFill>
                          <a:schemeClr val="tx1"/>
                        </a:solidFill>
                      </a:endParaRPr>
                    </a:p>
                  </a:txBody>
                  <a:tcPr>
                    <a:solidFill>
                      <a:schemeClr val="accent6">
                        <a:lumMod val="40000"/>
                        <a:lumOff val="60000"/>
                      </a:schemeClr>
                    </a:solidFill>
                  </a:tcPr>
                </a:tc>
              </a:tr>
              <a:tr h="370840">
                <a:tc>
                  <a:txBody>
                    <a:bodyPr/>
                    <a:lstStyle/>
                    <a:p>
                      <a:pPr algn="ctr" rtl="1"/>
                      <a:r>
                        <a:rPr lang="ar-IQ" sz="2200" dirty="0" smtClean="0">
                          <a:solidFill>
                            <a:srgbClr val="FF0000"/>
                          </a:solidFill>
                        </a:rPr>
                        <a:t>المطرحي القلاب</a:t>
                      </a:r>
                      <a:endParaRPr lang="ar-IQ" sz="2200" dirty="0">
                        <a:solidFill>
                          <a:srgbClr val="FF0000"/>
                        </a:solidFill>
                      </a:endParaRPr>
                    </a:p>
                  </a:txBody>
                  <a:tcPr/>
                </a:tc>
                <a:tc>
                  <a:txBody>
                    <a:bodyPr/>
                    <a:lstStyle/>
                    <a:p>
                      <a:pPr algn="ctr" rtl="1"/>
                      <a:r>
                        <a:rPr lang="ar-IQ" sz="2200" dirty="0" smtClean="0">
                          <a:solidFill>
                            <a:srgbClr val="FF0000"/>
                          </a:solidFill>
                        </a:rPr>
                        <a:t>تفكيك وتفتيت وخلط وقلب التربة</a:t>
                      </a:r>
                      <a:endParaRPr lang="ar-IQ" sz="2200" dirty="0">
                        <a:solidFill>
                          <a:srgbClr val="FF0000"/>
                        </a:solidFill>
                      </a:endParaRPr>
                    </a:p>
                  </a:txBody>
                  <a:tcPr/>
                </a:tc>
              </a:tr>
              <a:tr h="370840">
                <a:tc>
                  <a:txBody>
                    <a:bodyPr/>
                    <a:lstStyle/>
                    <a:p>
                      <a:pPr algn="ctr" rtl="1"/>
                      <a:r>
                        <a:rPr lang="ar-IQ" sz="2200" dirty="0" smtClean="0">
                          <a:solidFill>
                            <a:srgbClr val="0070C0"/>
                          </a:solidFill>
                        </a:rPr>
                        <a:t>القرصي القلاب</a:t>
                      </a:r>
                      <a:endParaRPr lang="ar-IQ" sz="2200" dirty="0">
                        <a:solidFill>
                          <a:srgbClr val="0070C0"/>
                        </a:solidFill>
                      </a:endParaRPr>
                    </a:p>
                  </a:txBody>
                  <a:tcPr/>
                </a:tc>
                <a:tc>
                  <a:txBody>
                    <a:bodyPr/>
                    <a:lstStyle/>
                    <a:p>
                      <a:pPr algn="ctr" rtl="1"/>
                      <a:r>
                        <a:rPr lang="ar-IQ" sz="2200" dirty="0" smtClean="0">
                          <a:solidFill>
                            <a:srgbClr val="0070C0"/>
                          </a:solidFill>
                        </a:rPr>
                        <a:t>تفكيك وتفتيت وخلط وقلب</a:t>
                      </a:r>
                      <a:r>
                        <a:rPr lang="ar-IQ" sz="2200" baseline="0" dirty="0" smtClean="0">
                          <a:solidFill>
                            <a:srgbClr val="0070C0"/>
                          </a:solidFill>
                        </a:rPr>
                        <a:t> التربة بنسب اقل من المحراث المطرحي</a:t>
                      </a:r>
                      <a:endParaRPr lang="ar-IQ" sz="2200" dirty="0">
                        <a:solidFill>
                          <a:srgbClr val="0070C0"/>
                        </a:solidFill>
                      </a:endParaRPr>
                    </a:p>
                  </a:txBody>
                  <a:tcPr/>
                </a:tc>
              </a:tr>
              <a:tr h="370840">
                <a:tc>
                  <a:txBody>
                    <a:bodyPr/>
                    <a:lstStyle/>
                    <a:p>
                      <a:pPr algn="ctr" rtl="1"/>
                      <a:r>
                        <a:rPr lang="ar-IQ" sz="2200" dirty="0" smtClean="0">
                          <a:solidFill>
                            <a:srgbClr val="FF0000"/>
                          </a:solidFill>
                        </a:rPr>
                        <a:t>الحفار</a:t>
                      </a:r>
                      <a:endParaRPr lang="ar-IQ" sz="2200" dirty="0">
                        <a:solidFill>
                          <a:srgbClr val="FF0000"/>
                        </a:solidFill>
                      </a:endParaRPr>
                    </a:p>
                  </a:txBody>
                  <a:tcPr/>
                </a:tc>
                <a:tc>
                  <a:txBody>
                    <a:bodyPr/>
                    <a:lstStyle/>
                    <a:p>
                      <a:pPr algn="ctr" rtl="1"/>
                      <a:r>
                        <a:rPr lang="ar-IQ" sz="2200" dirty="0" smtClean="0">
                          <a:solidFill>
                            <a:srgbClr val="FF0000"/>
                          </a:solidFill>
                        </a:rPr>
                        <a:t>تفكيك التربة وتفتيت بسيط جداً</a:t>
                      </a:r>
                      <a:endParaRPr lang="ar-IQ" sz="2200" dirty="0">
                        <a:solidFill>
                          <a:srgbClr val="FF0000"/>
                        </a:solidFill>
                      </a:endParaRPr>
                    </a:p>
                  </a:txBody>
                  <a:tcPr/>
                </a:tc>
              </a:tr>
              <a:tr h="370840">
                <a:tc>
                  <a:txBody>
                    <a:bodyPr/>
                    <a:lstStyle/>
                    <a:p>
                      <a:pPr algn="ctr" rtl="1"/>
                      <a:r>
                        <a:rPr lang="ar-IQ" sz="2200" dirty="0" smtClean="0">
                          <a:solidFill>
                            <a:srgbClr val="0070C0"/>
                          </a:solidFill>
                        </a:rPr>
                        <a:t>الدوراني</a:t>
                      </a:r>
                      <a:endParaRPr lang="ar-IQ" sz="2200" dirty="0">
                        <a:solidFill>
                          <a:srgbClr val="0070C0"/>
                        </a:solidFill>
                      </a:endParaRPr>
                    </a:p>
                  </a:txBody>
                  <a:tcPr/>
                </a:tc>
                <a:tc>
                  <a:txBody>
                    <a:bodyPr/>
                    <a:lstStyle/>
                    <a:p>
                      <a:pPr algn="ctr" rtl="1"/>
                      <a:r>
                        <a:rPr lang="ar-IQ" sz="2200" dirty="0" smtClean="0">
                          <a:solidFill>
                            <a:srgbClr val="0070C0"/>
                          </a:solidFill>
                        </a:rPr>
                        <a:t>تنعيم التربة وخلطها</a:t>
                      </a:r>
                      <a:endParaRPr lang="ar-IQ" sz="2200" dirty="0">
                        <a:solidFill>
                          <a:srgbClr val="0070C0"/>
                        </a:solidFill>
                      </a:endParaRPr>
                    </a:p>
                  </a:txBody>
                  <a:tcPr/>
                </a:tc>
              </a:tr>
            </a:tbl>
          </a:graphicData>
        </a:graphic>
      </p:graphicFrame>
    </p:spTree>
    <p:extLst>
      <p:ext uri="{BB962C8B-B14F-4D97-AF65-F5344CB8AC3E}">
        <p14:creationId xmlns:p14="http://schemas.microsoft.com/office/powerpoint/2010/main" val="573558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260648"/>
            <a:ext cx="7688833" cy="504056"/>
          </a:xfrm>
        </p:spPr>
        <p:txBody>
          <a:bodyPr>
            <a:normAutofit fontScale="90000"/>
          </a:bodyPr>
          <a:lstStyle/>
          <a:p>
            <a:pPr algn="ctr"/>
            <a:r>
              <a:rPr lang="ar-IQ" sz="2800" dirty="0" smtClean="0">
                <a:solidFill>
                  <a:srgbClr val="00B0F0"/>
                </a:solidFill>
              </a:rPr>
              <a:t>المحراث المطرحي القلاب</a:t>
            </a:r>
            <a:endParaRPr lang="ar-IQ" sz="2800" dirty="0">
              <a:solidFill>
                <a:srgbClr val="00B0F0"/>
              </a:solidFill>
            </a:endParaRPr>
          </a:p>
        </p:txBody>
      </p:sp>
      <p:sp>
        <p:nvSpPr>
          <p:cNvPr id="5" name="عنصر نائب للنص 4"/>
          <p:cNvSpPr>
            <a:spLocks noGrp="1"/>
          </p:cNvSpPr>
          <p:nvPr>
            <p:ph type="body" sz="half" idx="2"/>
          </p:nvPr>
        </p:nvSpPr>
        <p:spPr>
          <a:xfrm>
            <a:off x="5364089" y="980729"/>
            <a:ext cx="3168352" cy="3166094"/>
          </a:xfrm>
        </p:spPr>
        <p:txBody>
          <a:bodyPr>
            <a:noAutofit/>
          </a:bodyPr>
          <a:lstStyle/>
          <a:p>
            <a:pPr marL="342900" indent="-342900" algn="just">
              <a:buFont typeface="Arial" panose="020B0604020202020204" pitchFamily="34" charset="0"/>
              <a:buChar char="•"/>
            </a:pPr>
            <a:r>
              <a:rPr lang="ar-IQ" sz="2200" dirty="0" smtClean="0"/>
              <a:t>يتكون المحراث المطرحي القلاب من: </a:t>
            </a:r>
            <a:r>
              <a:rPr lang="ar-IQ" sz="2200" b="1" dirty="0" smtClean="0"/>
              <a:t>الهيكل</a:t>
            </a:r>
            <a:r>
              <a:rPr lang="ar-IQ" sz="2200" dirty="0" smtClean="0"/>
              <a:t> (الذي يحمل جميع اجزاء المحراث), </a:t>
            </a:r>
            <a:r>
              <a:rPr lang="ar-IQ" sz="2200" b="1" dirty="0" smtClean="0"/>
              <a:t>ونقاط الربط الثلاث</a:t>
            </a:r>
            <a:r>
              <a:rPr lang="ar-IQ" sz="2200" dirty="0" smtClean="0"/>
              <a:t> (التي من خلالها يتم ربط المحراث بالساحبة الزراعية), </a:t>
            </a:r>
            <a:r>
              <a:rPr lang="ar-IQ" sz="2200" b="1" dirty="0" smtClean="0"/>
              <a:t>والساق</a:t>
            </a:r>
            <a:r>
              <a:rPr lang="ar-IQ" sz="2200" dirty="0" smtClean="0"/>
              <a:t> (الذي يربط البدن بالهيكل), </a:t>
            </a:r>
            <a:r>
              <a:rPr lang="ar-IQ" sz="2200" b="1" dirty="0" smtClean="0"/>
              <a:t>والبدن</a:t>
            </a:r>
            <a:r>
              <a:rPr lang="ar-IQ" sz="2200" dirty="0"/>
              <a:t>(وهو الجزء الفعال من المحراث ونتيجة لتركيبه وعمله سمي هذا المحراث </a:t>
            </a:r>
            <a:r>
              <a:rPr lang="ar-IQ" sz="2200" dirty="0" err="1"/>
              <a:t>بالمطرحي</a:t>
            </a:r>
            <a:r>
              <a:rPr lang="ar-IQ" sz="2200" dirty="0"/>
              <a:t> القلاب</a:t>
            </a:r>
            <a:r>
              <a:rPr lang="ar-IQ" sz="2200" dirty="0" smtClean="0"/>
              <a:t>).</a:t>
            </a:r>
            <a:endParaRPr lang="ar-IQ"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96752"/>
            <a:ext cx="5298453" cy="295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مستطيل 2"/>
          <p:cNvSpPr/>
          <p:nvPr/>
        </p:nvSpPr>
        <p:spPr>
          <a:xfrm>
            <a:off x="683568" y="4798893"/>
            <a:ext cx="7884368" cy="1107996"/>
          </a:xfrm>
          <a:prstGeom prst="rect">
            <a:avLst/>
          </a:prstGeom>
        </p:spPr>
        <p:txBody>
          <a:bodyPr wrap="square">
            <a:spAutoFit/>
          </a:bodyPr>
          <a:lstStyle/>
          <a:p>
            <a:pPr marL="285750" indent="-285750" algn="just">
              <a:buFont typeface="Arial" panose="020B0604020202020204" pitchFamily="34" charset="0"/>
              <a:buChar char="•"/>
            </a:pPr>
            <a:r>
              <a:rPr lang="ar-IQ" sz="2200" dirty="0"/>
              <a:t>يتكون بدن المحراث المطرحي من </a:t>
            </a:r>
            <a:r>
              <a:rPr lang="ar-IQ" sz="2200" b="1" dirty="0"/>
              <a:t>انف السلاح وسكين القطع وصدر المطرحة والمطرحة والمسند </a:t>
            </a:r>
            <a:r>
              <a:rPr lang="ar-IQ" sz="2200" b="1" dirty="0" smtClean="0"/>
              <a:t>الحقلي (اللوح الحقلي او مسند البدن) </a:t>
            </a:r>
            <a:r>
              <a:rPr lang="ar-IQ" sz="2200" b="1" dirty="0"/>
              <a:t>ومسند المطرحة </a:t>
            </a:r>
            <a:r>
              <a:rPr lang="ar-IQ" sz="2200" b="1" dirty="0" smtClean="0"/>
              <a:t>والمجمع (الضفدع او الرباط او النسر)</a:t>
            </a:r>
            <a:r>
              <a:rPr lang="ar-IQ" sz="2200" dirty="0" smtClean="0"/>
              <a:t>.</a:t>
            </a:r>
            <a:endParaRPr lang="ar-IQ" sz="2200" dirty="0"/>
          </a:p>
        </p:txBody>
      </p:sp>
    </p:spTree>
    <p:extLst>
      <p:ext uri="{BB962C8B-B14F-4D97-AF65-F5344CB8AC3E}">
        <p14:creationId xmlns:p14="http://schemas.microsoft.com/office/powerpoint/2010/main" val="21547844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a:xfrm>
            <a:off x="539552" y="3499148"/>
            <a:ext cx="3040063" cy="577924"/>
          </a:xfrm>
          <a:solidFill>
            <a:schemeClr val="bg1"/>
          </a:solidFill>
        </p:spPr>
        <p:txBody>
          <a:bodyPr>
            <a:normAutofit/>
          </a:bodyPr>
          <a:lstStyle/>
          <a:p>
            <a:pPr algn="ctr"/>
            <a:r>
              <a:rPr lang="ar-IQ" sz="1800" dirty="0" smtClean="0"/>
              <a:t>بدن المحراث المطرحي القلاب</a:t>
            </a:r>
            <a:endParaRPr lang="ar-IQ" sz="1800" dirty="0"/>
          </a:p>
        </p:txBody>
      </p:sp>
      <p:sp>
        <p:nvSpPr>
          <p:cNvPr id="9" name="عنصر نائب للمحتوى 8"/>
          <p:cNvSpPr>
            <a:spLocks noGrp="1"/>
          </p:cNvSpPr>
          <p:nvPr>
            <p:ph sz="quarter" idx="4"/>
          </p:nvPr>
        </p:nvSpPr>
        <p:spPr>
          <a:xfrm>
            <a:off x="3579615" y="332656"/>
            <a:ext cx="5107185" cy="3960440"/>
          </a:xfrm>
        </p:spPr>
        <p:txBody>
          <a:bodyPr>
            <a:noAutofit/>
          </a:bodyPr>
          <a:lstStyle/>
          <a:p>
            <a:pPr algn="just"/>
            <a:r>
              <a:rPr lang="ar-IQ" sz="2200" dirty="0" smtClean="0"/>
              <a:t>اذ يعمل انف السلاح على اختراق التربة وتقوم سكين القطع بفصل شريحة التربة من العمق المحدد عن جسم التربة ورفعها الى الاعلى نحو المطرحة باستمرار تقدم المحراث الى الامام اذ يعمل صدر المطرحة على شق التربة امام المطرحة وتفكيكها فتنتقل شريحة التربة المقطوعة الى المطرحة ذات الشكل الحلزوني الذي يعمل على ابطاء حركة التربة على المطرحة فيحدث تصادم بين كتل التربة </a:t>
            </a:r>
            <a:r>
              <a:rPr lang="ar-IQ" sz="2200" dirty="0"/>
              <a:t>مما يسبب بتفتيتها فضلا عن الضغط المسلط من قبل المطرحة عليها والاحتكاك بين التربة ومعدن المطرحة وعند استمرار تقدم المحراث الى </a:t>
            </a:r>
            <a:r>
              <a:rPr lang="ar-IQ" sz="2200" dirty="0" smtClean="0"/>
              <a:t>الامام</a:t>
            </a:r>
            <a:endParaRPr lang="ar-IQ" sz="2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304006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مستطيل 10"/>
          <p:cNvSpPr/>
          <p:nvPr/>
        </p:nvSpPr>
        <p:spPr>
          <a:xfrm>
            <a:off x="507529" y="4149080"/>
            <a:ext cx="7808887" cy="1785104"/>
          </a:xfrm>
          <a:prstGeom prst="rect">
            <a:avLst/>
          </a:prstGeom>
        </p:spPr>
        <p:txBody>
          <a:bodyPr wrap="square">
            <a:spAutoFit/>
          </a:bodyPr>
          <a:lstStyle/>
          <a:p>
            <a:pPr algn="just"/>
            <a:r>
              <a:rPr lang="ar-IQ" sz="2200" dirty="0"/>
              <a:t>وهو يعمل داخل التربة تستلم المطرحة شريحة جديدة مقطوعة من التربة فتتصادم كتلها مع التربة الموجودة على المطرحة فتتم عملية خلط كتل التربة وباستمرار قطع التربة ورفعها الى المطرحة تعمل التربة الجديدة على دفع التربة القديمة الى نهاية المطرحة ونتيجة لشكلها الحلزوني يتم قلب التربة وبذلك تكتمل العمليات الاربع للحراثة بهذا المحراث التي هي تفكيك وتفتيت وخلط وقلب التربة.</a:t>
            </a:r>
          </a:p>
        </p:txBody>
      </p:sp>
    </p:spTree>
    <p:extLst>
      <p:ext uri="{BB962C8B-B14F-4D97-AF65-F5344CB8AC3E}">
        <p14:creationId xmlns:p14="http://schemas.microsoft.com/office/powerpoint/2010/main" val="251037676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p:cNvSpPr>
            <a:spLocks noGrp="1"/>
          </p:cNvSpPr>
          <p:nvPr>
            <p:ph idx="1"/>
          </p:nvPr>
        </p:nvSpPr>
        <p:spPr>
          <a:xfrm>
            <a:off x="4693718" y="476672"/>
            <a:ext cx="3993081" cy="3456384"/>
          </a:xfrm>
        </p:spPr>
        <p:txBody>
          <a:bodyPr>
            <a:noAutofit/>
          </a:bodyPr>
          <a:lstStyle/>
          <a:p>
            <a:pPr algn="just"/>
            <a:r>
              <a:rPr lang="ar-IQ" sz="2200" dirty="0" smtClean="0"/>
              <a:t>ان عملية قلب التربة من قبل المطرحة ينتج عنها رد فعل من قبل التربة بالاتجاه المعاكس لقلب التربة وقوة رد الفعل هذه تظهر بصورة عزم جانبي تحاول دفع المطرحة بالاتجاه المعاكس لقلب التربة وخاصة عند طرفها مما قد يسبب بكسر المطرحة احياناً لذا اضيف اليها مسند المطرحة الذي يثبت احد طرفيه خلف المطرحة والطرف الآخر يثبت بالمسند الحقلي لمقاومة القوى المؤثرة على المطرحة ومنع انكسارها.</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444219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مستطيل 8"/>
          <p:cNvSpPr/>
          <p:nvPr/>
        </p:nvSpPr>
        <p:spPr>
          <a:xfrm>
            <a:off x="360040" y="4221088"/>
            <a:ext cx="7956376" cy="1785104"/>
          </a:xfrm>
          <a:prstGeom prst="rect">
            <a:avLst/>
          </a:prstGeom>
        </p:spPr>
        <p:txBody>
          <a:bodyPr wrap="square">
            <a:spAutoFit/>
          </a:bodyPr>
          <a:lstStyle/>
          <a:p>
            <a:pPr algn="just"/>
            <a:r>
              <a:rPr lang="ar-IQ" sz="2200" dirty="0" smtClean="0"/>
              <a:t>كما ان قوة رد الفعل الناتج عن قلب التربة تؤثر بشكل عام على المحراث </a:t>
            </a:r>
            <a:r>
              <a:rPr lang="ar-IQ" sz="2200" dirty="0"/>
              <a:t>بالاتجاه المعاكس لقلب التربة وخصوصاً عند البدن الاخير مما يسبب احياناً انحراف المحراث عن خط سير مركبة الحراثة ولمقاومة هذه العزوم وضع المسند الحقلي عند البدن الأخير واحياناً يوضع لجميع الابدان لكن مسند البدن الاخير يكون اكبر من مساند الابدان الاخرى.</a:t>
            </a:r>
          </a:p>
        </p:txBody>
      </p:sp>
    </p:spTree>
    <p:extLst>
      <p:ext uri="{BB962C8B-B14F-4D97-AF65-F5344CB8AC3E}">
        <p14:creationId xmlns:p14="http://schemas.microsoft.com/office/powerpoint/2010/main" val="341171075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404665"/>
            <a:ext cx="8229600" cy="1800200"/>
          </a:xfrm>
        </p:spPr>
        <p:txBody>
          <a:bodyPr>
            <a:normAutofit/>
          </a:bodyPr>
          <a:lstStyle/>
          <a:p>
            <a:pPr algn="just"/>
            <a:r>
              <a:rPr lang="ar-IQ" sz="2200" dirty="0" smtClean="0"/>
              <a:t>يستند </a:t>
            </a:r>
            <a:r>
              <a:rPr lang="ar-IQ" sz="2200" dirty="0"/>
              <a:t>المسند الحقلي الى جدار اخدود خط الحراثة لامتصاص هذه العزوم والمحافظة على خط سير المحراث بشكل مستقيم. كما يستند الى قعر الاخدود لمواجهة العزم الطولي الناتج من احتضان المطرحة للتربة مما يسبب بظهور قوى تضغط على اطراف المطارح نحو الاسفل ويظهر تأثيرها بشكل واضح عند البدن الاخير الذي يتعمق احياناً داخل التربة اكثر من الابدان الاخرى.</a:t>
            </a:r>
          </a:p>
          <a:p>
            <a:endParaRPr lang="ar-IQ" dirty="0"/>
          </a:p>
        </p:txBody>
      </p:sp>
      <p:pic>
        <p:nvPicPr>
          <p:cNvPr id="2052" name="Picture 4" descr="C:\Users\DE5D~1\AppData\Local\Temp\SNAGHTML8509cc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9"/>
            <a:ext cx="4025063"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لمحتوى 2"/>
          <p:cNvSpPr txBox="1">
            <a:spLocks/>
          </p:cNvSpPr>
          <p:nvPr/>
        </p:nvSpPr>
        <p:spPr>
          <a:xfrm>
            <a:off x="4636623" y="2296319"/>
            <a:ext cx="4148298" cy="417646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ar-IQ" sz="2200" dirty="0" smtClean="0"/>
              <a:t>يعمل المجمع على ربط جميع اجزاء البدن مع بعضها البعض لكي يعطي البدن شكله النهائي كما يثبت المجمع على ساق المحراث وبالتالي فهو يربط البدن بالساق ايضاً.</a:t>
            </a:r>
          </a:p>
          <a:p>
            <a:r>
              <a:rPr lang="ar-IQ" sz="2200" dirty="0" smtClean="0">
                <a:hlinkClick r:id="rId3" action="ppaction://hlinkfile"/>
              </a:rPr>
              <a:t>فيديو توضيحي لعمل المحراث المطرحي القلاب</a:t>
            </a:r>
            <a:endParaRPr lang="ar-IQ" sz="2200" dirty="0"/>
          </a:p>
        </p:txBody>
      </p:sp>
    </p:spTree>
    <p:extLst>
      <p:ext uri="{BB962C8B-B14F-4D97-AF65-F5344CB8AC3E}">
        <p14:creationId xmlns:p14="http://schemas.microsoft.com/office/powerpoint/2010/main" val="15748902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1205</Words>
  <Application>Microsoft Office PowerPoint</Application>
  <PresentationFormat>عرض على الشاشة (3:4)‏</PresentationFormat>
  <Paragraphs>52</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سمة Office</vt:lpstr>
      <vt:lpstr>المقدمة</vt:lpstr>
      <vt:lpstr>تقسيم معدات تهيئة التربة</vt:lpstr>
      <vt:lpstr>معدات تهيئة التربة الاولية</vt:lpstr>
      <vt:lpstr>عرض تقديمي في PowerPoint</vt:lpstr>
      <vt:lpstr>عرض تقديمي في PowerPoint</vt:lpstr>
      <vt:lpstr>المحراث المطرحي القلاب</vt:lpstr>
      <vt:lpstr>عرض تقديمي في PowerPoint</vt:lpstr>
      <vt:lpstr>عرض تقديمي في PowerPoint</vt:lpstr>
      <vt:lpstr>عرض تقديمي في PowerPoint</vt:lpstr>
      <vt:lpstr>المحراث القرصي القلاب</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الاولى</dc:title>
  <dc:creator>ضياء</dc:creator>
  <cp:lastModifiedBy>Windows User</cp:lastModifiedBy>
  <cp:revision>37</cp:revision>
  <dcterms:created xsi:type="dcterms:W3CDTF">2021-05-12T17:43:58Z</dcterms:created>
  <dcterms:modified xsi:type="dcterms:W3CDTF">2022-04-23T12:17:41Z</dcterms:modified>
</cp:coreProperties>
</file>